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68" r:id="rId2"/>
    <p:sldId id="498" r:id="rId3"/>
    <p:sldId id="504" r:id="rId4"/>
    <p:sldId id="505" r:id="rId5"/>
    <p:sldId id="575" r:id="rId6"/>
    <p:sldId id="534" r:id="rId7"/>
    <p:sldId id="576" r:id="rId8"/>
    <p:sldId id="577" r:id="rId9"/>
    <p:sldId id="578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3" r:id="rId24"/>
    <p:sldId id="592" r:id="rId25"/>
    <p:sldId id="594" r:id="rId26"/>
    <p:sldId id="595" r:id="rId27"/>
    <p:sldId id="596" r:id="rId28"/>
    <p:sldId id="597" r:id="rId29"/>
    <p:sldId id="531" r:id="rId30"/>
    <p:sldId id="532" r:id="rId31"/>
    <p:sldId id="598" r:id="rId32"/>
    <p:sldId id="599" r:id="rId33"/>
    <p:sldId id="600" r:id="rId34"/>
    <p:sldId id="602" r:id="rId35"/>
    <p:sldId id="603" r:id="rId36"/>
    <p:sldId id="604" r:id="rId37"/>
    <p:sldId id="605" r:id="rId38"/>
    <p:sldId id="606" r:id="rId39"/>
    <p:sldId id="601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264" r:id="rId5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4D"/>
    <a:srgbClr val="38AA00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0" d="100"/>
          <a:sy n="60" d="100"/>
        </p:scale>
        <p:origin x="3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3FB58-2342-DC62-E525-A4D735AF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19203D-1B9B-867A-0F39-64B0247E8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DF4A81-860F-27FE-3411-0233C0D35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F91B44-BFE2-43B7-50B2-5C8ACF4E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452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C088-4F54-74CA-F35E-770ADB93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6153CB-4F42-1B2B-EABD-C160F8938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B15DD1-B0B7-C843-1007-E36B7C1A3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1164D7-CBF9-8881-9584-C13F85D35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988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6A28-1628-36EA-067F-D9D0F01A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EA72E5-33C5-3D88-6236-12A4CA213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F6D5DE-0D1B-63E1-6814-75154D199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4057D3-356E-89BE-F1CF-B8DA57977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761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2CB2-4E39-DDF4-B0D4-4B071C30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5A7588-40E3-7F8D-537A-717844625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565163-2482-FF0C-E743-80B39155B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1D5FF-8F25-3658-7E6C-46F82B946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462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396E-D574-B744-0A44-81845ABE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E5968B-ED46-DAF0-195F-B739DF627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BA6202-B564-458F-BC6C-CAF8ACAF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070F07-FABD-D316-301B-F9ABF39B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323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A7BF-7864-BACE-9AC8-F9757C1D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BC3E14-B48F-60CF-35D4-98FEC36EB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5125C8-B35C-0513-77CD-201567891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413396-A716-5A41-4659-B919CDB6B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2409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2E635-B604-962D-44E6-216E7731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965A37-8C85-4144-8086-78EEB10F1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D16A29E-E43C-661E-DD87-B864C93D3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84409-B8E4-C109-566F-20F3F7DCD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454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650B-932F-9FC5-14FB-646BEE93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6F7998C-8CE2-AAE4-3EE5-258319B48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2A7793-A745-598A-A316-05C43E844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4778C-488A-2F5A-3F66-B7370BFC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0790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54BB-EC6A-D79E-9B5F-521147E0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A62936-D148-A40D-4FB6-0D828935E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CB159B-0FD7-BD2E-791B-A1FDDA5A3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1A77F9-D36D-55DC-D775-73E810B2E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029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22BA-7D26-8E3F-3900-1D578C866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4E6813-DCA5-E4A8-448A-5B27BA378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173600-5A71-19B7-2487-94B82B02E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32C8B-1C8E-525B-C0D4-979A0C4EC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40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5A8C-31A3-F5DE-0FCC-850C4EF2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079020-2389-4B07-6368-D617EEB81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A4BB2A-69CF-BCF5-A839-9AA884EAD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9C57DF-C757-EFBB-4412-7173C741D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9778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2F0A7-F6B2-0F70-AC03-DE95393E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515698-A83B-E3BC-5A12-E0B6D3450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C31DB7-719A-4658-E05C-F2892AFA6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4A0015-6A6F-950F-32CE-3ACFABFDC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23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53302-4D29-1915-6A70-7421ECAE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E57A00-DC91-C3DB-D02E-4DA8E5691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F007B6-8C6B-E806-66D8-EA79EA83B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7D8BEF-D31B-4F87-1773-DE5D86CD4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0556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0C4D4-66A7-FDD4-D9CC-3E5821B1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8A2479-DAE1-8944-CD4B-9B950BE57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739AF7-FCFB-EE86-5FFF-48EA185AA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A0C8D5-3793-3D9B-E52F-3FC516D61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8488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21FD-A5B9-AC03-09FE-A3979197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DE70A7-4A0A-D6B2-2261-246B6F77D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770943-22BA-FB64-543B-230F051F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24A100-653D-FEF2-3C98-F9DB61C49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779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8DC33-B977-F6E9-5A09-C7FC2BCB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45F182-2F04-983D-8CD4-29DD924ED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EFFFBC3-C6AF-77A3-A4AD-C2B481D8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4E03DA-987C-4EE8-35AA-0A9D9F158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217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B726-A5D6-A2B6-BB83-633FF0B5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766BD4-3914-3365-C531-BF5FA6A96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3DB5C9-D7DA-8BB8-9D09-CF86375D9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68B57B-88E6-4954-F0EB-BB2F25A2B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927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E193A-C254-EC96-4EC0-A6D0DF62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4A080C-3EA8-BC7C-F2E7-EE26F0FAC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799127-6A9B-994E-D4AF-F99DB54B3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F1D66E-43AF-6C32-B40E-F1434B6C4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4494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11CB-2765-774A-F6B2-A1A6CECA3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63C38F2-526D-CE91-A161-3135219C3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1FEDB7-9B18-55B0-D044-4FC2956FE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44E914-3BA6-EB6D-FFCF-1149D16CC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880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34C49-0F29-C8AE-F56F-6A3BBF09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ABE071-F7CB-89E0-23F4-8DAB0332C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817BE6-D11C-CD92-FF62-B2F73B438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680B0-D18F-1923-4A46-A22E418A5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912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0ED-9D62-622C-3C3C-0288DCC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3A393F-053F-B90F-3EE0-43D16A98F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B6C020-F452-9933-5820-84F1AECC0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C4D943-E00A-B413-9659-DE4D09D79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9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93009-5F03-A1B6-C3C8-3C6412BD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01BD5D-91CE-9CAE-70E7-3CC6B8AAB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8D1CD7-F4E0-F8F1-9093-6FE405892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B10046-47E2-5833-AB3E-40B108292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9364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DE3C-F6D2-651A-30BB-DADD45D8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11E009-F6F5-BDA4-39B4-304669759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4E5950-0E8B-BB7F-E5A8-6EFD37D91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D22D45-B033-4CC9-C498-20C33A29B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9291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2999-17EF-9F0D-582B-484928D6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E8182A-C6DF-9423-C843-499990D8B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AF45E6-97D2-E420-9B89-03D9F4EC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359D4D-1867-F6CD-F2F6-17D5BF86B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1487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67E1-BC4F-B1C7-668B-9C1E4148A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716B29-86DA-BB76-3EDA-47D7A53B6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1203AA-DA91-D5D6-67E4-2E4192C78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8933ED-7A43-2B64-1D13-A1C5E43EB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5802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67DE-9D3C-F765-CF75-E17161CB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D6B03C4-30D4-36C3-C8D4-2FC8CCA79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C3C94B2-166F-D557-A651-6D173BD81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53EA0F-1128-551C-7129-01AF97CBA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42498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49B9-94C3-1FC7-38EF-129C531B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93E971-8D39-C65F-F704-219F8438E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427B34-FF11-F96F-86AC-60A53480E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51DA8D-80AA-65D9-8617-461A9DD34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0182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F00EA-ABC1-13AD-8912-99943DF1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3A89A0-1F24-577A-E519-35081E3E1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995268-5176-CD8F-C0B8-6120DA970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C1A421-A2C1-922C-7945-49E912AED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197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EA02-7FB1-F682-8EDD-9881B484E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293C17-6C2C-E158-E0C0-69D437009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646E413-2807-D384-83A4-5DE6DFDB0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15A53-8AF2-4438-634A-96720BC1E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349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04A8-49AA-4B2C-2639-4F390441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B605FE6-5B2B-4BCA-618B-BAE2DDC4B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182B0F-4DF2-0F81-C761-1AC5C8DD7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D4D7B-8EBB-BAD8-498E-34A8A16C8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671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3A42E-7E7E-BEE8-649A-AB7EACAD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AD300E-7005-9B8C-EFE3-714DAAE08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6D423B-98B0-FAB2-AC52-616A06EED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30C50-4719-89B1-25AE-2BD69262C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519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E84C-C389-314E-EE88-6FE7DC82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F220B4-7D33-A1F2-B768-434BBF555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AEC278-C636-9A63-2A7E-9955B3B76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1DCFA6-DD97-CCB1-80E9-8FD7EF1B7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2592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D4A9-B0B7-CBAE-39F4-BED4247A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774B38-6332-A9A8-79DB-B37D9C93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44DB0E-8BDF-8CAE-1BD5-93F76B95F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202275-BFB8-A844-8039-B663DCE8A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5712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D934-F075-F033-ACCB-9BDA6F68F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E1067D-11E5-4FE3-13BA-AD1EB7B9E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32B802-61D5-E6F0-2FD5-1D713EA6B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60D677-9B39-2FC0-3F1E-5F335E0A6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544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EBBD2-E2A4-3D7E-FA40-B8B16A0F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2751D8-EA3E-FE56-0901-A37FB5FC5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7F59317-0733-2841-F0FE-628465DDE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9C4900-861C-4CF5-0124-6648ACF5A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82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C754D-8293-396A-114D-19B83338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854CB2-0653-6C24-A5A2-A135EEA7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E0EF37-226E-BD53-D8D9-649871FFF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88328E-59AD-4755-8DE1-4A3F48AE5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5560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72A9-D756-ED8E-E187-2CA2A41A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9C19FE-812C-8918-99A5-46A7C80E7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AB6E28-9E13-2478-B953-296A41392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6336C0-DAC4-F481-4D2A-D03C8962B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300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A7C4-003F-B296-6143-E0B3CB89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F7927E-CF34-B4F8-E967-90D0DFE73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54DF72-C896-00C0-1DB3-C9ACC64D5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F31322-1A4E-1AD1-E755-56DFEB9F7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092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B64B-9039-F8BA-5FE2-7066E7F6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9185FA-7B0E-CCC7-B6E4-CAAD12593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DC6A81-6239-FB93-B2B9-49019F26B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374618-35ED-440D-E979-B10DAECE5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478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6931-8C3D-7660-EFE2-664581311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7E8EA83-11C0-44A3-103F-89E8EFD68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EA8FEFE-A7AC-F9F6-C409-BC11FE453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502332-CAA2-AD3D-271F-E938B7A32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709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72CC-6615-8407-B4CE-19D0A418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BB0BF2-7A3D-8586-2C26-58989B001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5ED119-9471-3A8A-E114-B67F2B230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0CD2BE-9EC2-DCC5-2982-B0E91138A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2228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5B1A0-0A70-56C0-FBE2-D5802D0DA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3894BA3-1CAC-C89B-AE59-7D1F6DAAD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3DB2B7-776A-D0E1-15F2-D6242A2D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721ECE-705F-AAA8-F175-8D2780F7B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5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807C-C80D-4D83-6E8C-3355D796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72D32D-D27D-A161-CB9E-F4C716BF0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0307F8-3EA8-4C4E-63C8-D390B99BD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D16AD5-11A4-C4F9-2192-5EC2B5585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8228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2CB8-C4EC-55BE-BAA3-C6462D49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A7FA4F-BE15-407B-82C4-BCCAE0E80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9796CD-DE00-CE45-DF6C-BB9787661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A90D1B-963D-1058-2F57-4204A82D8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65724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90FD6-3492-AA89-4274-F25FCE55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B19579-BC57-4844-C70A-4F01DDAD1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25C4A6-AABA-B1C6-80C4-91CEBC1E1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9A19DD-2895-D309-CCAB-298547598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8948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56FA-312F-BD8E-20C4-75884DF3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5EAD9D-7AF1-66BD-565A-5E4405C6D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34FC6A-147C-04BA-BDAC-2B848013D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5DF511-4EA8-0C49-7B54-BFE2ED8DD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164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18B31-5DE6-014D-968D-11445A70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14E47E-C02C-20DF-7516-6BE3DCAF1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07FDDFE-A778-1213-DB1A-FB6949503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FA07E8-979A-C7AA-6BCF-FDAE2CE76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6028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5E34-D633-8C7D-8047-5BE23CD1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0B32E0-FFA7-56E8-BE83-711717A0D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552380-A68B-48B0-9077-451EE7BF5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B7AD9-39B5-B1F0-3C1A-B581815DE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56990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5CFBE-6CAA-55D2-679D-0C84222C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68C121-1992-1845-E949-98950291A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37113A-A8B5-9A06-CE48-AC6B6CB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87731-83ED-EDCC-F75E-0E5E06B19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95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6E25-5863-44A1-78F6-91A45EDC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813D9C-04AA-4BAC-7B16-93287FFE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54C56-05EB-C54D-7B2B-A247BD24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A0633-B27E-736A-68F0-7F00C3F8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F5FDB-82E4-EA31-B80D-64BF6418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9DD822E-90F9-22E0-93ED-B1D34AD8A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EC1450-DE31-4CBE-4973-D293B3DB3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D08BCF-AF4C-A4A3-B299-08E437207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209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3DC8-35E2-F649-D0C8-75825068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B60683-ABB5-3EBC-8FF9-88B6C662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0B0522-C525-9A8B-028E-943C8AF61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9C7E85-A72B-AD39-961D-3A2776737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254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51FAB-4F17-2857-7810-B1BB0DE6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6B71E5-083A-46F7-A81C-131B44958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244410-4E17-6743-4931-BC876E0E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D73B67-D158-6DCA-D21A-79281E92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37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Transferencia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6756-BFA6-1274-1CF3-245F76B9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74ED7-798F-351F-DE94-505846FE07C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0D183-3513-59FF-C324-117873A96E69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Crear plantilla List - Products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7EC1BE-F7CF-F1EB-8CC5-8FE2D2AA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7" y="2328862"/>
            <a:ext cx="45434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5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EBB0-69F6-B45D-0517-2C960C24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D5285-962A-396B-0AD9-29A192F710A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0164F6-4EE5-A2A3-646C-87594BF18D45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Crear plantilla List - Products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A0956A-25F4-F4EB-3E7F-341A9BCA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0" b="2150"/>
          <a:stretch>
            <a:fillRect/>
          </a:stretch>
        </p:blipFill>
        <p:spPr>
          <a:xfrm>
            <a:off x="4248150" y="1986095"/>
            <a:ext cx="3695700" cy="3652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64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07C1-951F-27C3-A643-F29FE439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3FA8-B4F0-16D4-93D9-DA60948E861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62000D-0088-8248-8126-A227A621D6CF}"/>
              </a:ext>
            </a:extLst>
          </p:cNvPr>
          <p:cNvSpPr txBox="1"/>
          <p:nvPr/>
        </p:nvSpPr>
        <p:spPr>
          <a:xfrm>
            <a:off x="2351710" y="2474893"/>
            <a:ext cx="96107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Vamos a la Plantilla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Verificamos los Objetos contenidos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En este caso como tenemos un List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Podemos dejar un Solo contenedor ya que es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repetitivo (</a:t>
            </a:r>
            <a:r>
              <a:rPr lang="es-CO" sz="2800" dirty="0" err="1">
                <a:latin typeface="Work Sans Light" pitchFamily="2" charset="77"/>
              </a:rPr>
              <a:t>Select</a:t>
            </a:r>
            <a:r>
              <a:rPr lang="es-CO" sz="2800" dirty="0">
                <a:latin typeface="Work Sans Light" pitchFamily="2" charset="77"/>
              </a:rPr>
              <a:t> * </a:t>
            </a:r>
            <a:r>
              <a:rPr lang="es-CO" sz="2800" dirty="0" err="1">
                <a:latin typeface="Work Sans Light" pitchFamily="2" charset="77"/>
              </a:rPr>
              <a:t>from</a:t>
            </a:r>
            <a:r>
              <a:rPr lang="es-CO" sz="2800" dirty="0">
                <a:latin typeface="Work Sans Light" pitchFamily="2" charset="77"/>
              </a:rPr>
              <a:t> productos )</a:t>
            </a:r>
          </a:p>
        </p:txBody>
      </p:sp>
    </p:spTree>
    <p:extLst>
      <p:ext uri="{BB962C8B-B14F-4D97-AF65-F5344CB8AC3E}">
        <p14:creationId xmlns:p14="http://schemas.microsoft.com/office/powerpoint/2010/main" val="140595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25B6-08EC-89DB-F361-2348269F8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CF444-BB25-9CB8-3278-63CDBA81DF2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957A34-D7D2-3049-A5D9-443F3022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527359"/>
            <a:ext cx="8077200" cy="41080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691711-34CD-D10E-3BF2-23588B85B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25" y="1584509"/>
            <a:ext cx="514350" cy="5143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A7E30AC-E3DB-EC31-2A1B-D05C5A902C68}"/>
              </a:ext>
            </a:extLst>
          </p:cNvPr>
          <p:cNvSpPr txBox="1"/>
          <p:nvPr/>
        </p:nvSpPr>
        <p:spPr>
          <a:xfrm>
            <a:off x="8929687" y="2521059"/>
            <a:ext cx="65246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Widget </a:t>
            </a:r>
            <a:r>
              <a:rPr lang="es-CO" sz="2800" dirty="0" err="1">
                <a:latin typeface="Work Sans Light" pitchFamily="2" charset="77"/>
              </a:rPr>
              <a:t>Tree</a:t>
            </a:r>
            <a:endParaRPr lang="es-CO" sz="2800" dirty="0">
              <a:latin typeface="Work Sans Light" pitchFamily="2" charset="77"/>
            </a:endParaRPr>
          </a:p>
          <a:p>
            <a:r>
              <a:rPr lang="es-CO" sz="2800" dirty="0">
                <a:latin typeface="Work Sans Light" pitchFamily="2" charset="77"/>
              </a:rPr>
              <a:t>Container Objeto</a:t>
            </a:r>
          </a:p>
          <a:p>
            <a:r>
              <a:rPr lang="es-CO" sz="2800" dirty="0">
                <a:latin typeface="Work Sans Light" pitchFamily="2" charset="77"/>
              </a:rPr>
              <a:t>Clic derecho</a:t>
            </a:r>
          </a:p>
          <a:p>
            <a:r>
              <a:rPr lang="es-CO" sz="2800" dirty="0" err="1">
                <a:latin typeface="Work Sans Light" pitchFamily="2" charset="77"/>
              </a:rPr>
              <a:t>Elimnar</a:t>
            </a:r>
            <a:endParaRPr lang="es-CO" sz="2800" dirty="0">
              <a:latin typeface="Work Sans Light" pitchFamily="2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75FB0C-CF47-6489-8B7E-A268F306ACD5}"/>
              </a:ext>
            </a:extLst>
          </p:cNvPr>
          <p:cNvSpPr txBox="1"/>
          <p:nvPr/>
        </p:nvSpPr>
        <p:spPr>
          <a:xfrm>
            <a:off x="9904343" y="1643024"/>
            <a:ext cx="772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Work Sans Light" pitchFamily="2" charset="77"/>
              </a:rPr>
              <a:t>Widget </a:t>
            </a:r>
            <a:r>
              <a:rPr lang="es-CO" sz="1800" dirty="0" err="1">
                <a:latin typeface="Work Sans Light" pitchFamily="2" charset="77"/>
              </a:rPr>
              <a:t>Tree</a:t>
            </a:r>
            <a:endParaRPr lang="es-CO" sz="18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D602-475A-475F-C0FD-EC7654E2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E3D68-DBD4-4873-A6A4-389FD6DE4C0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3AEA6E-7182-5DEB-BDC5-6376DBB4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30" y="2208299"/>
            <a:ext cx="3276600" cy="335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3B13E88-AD09-7D27-1DAD-03DBB3A51A05}"/>
              </a:ext>
            </a:extLst>
          </p:cNvPr>
          <p:cNvSpPr txBox="1"/>
          <p:nvPr/>
        </p:nvSpPr>
        <p:spPr>
          <a:xfrm>
            <a:off x="759722" y="1409700"/>
            <a:ext cx="10908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Debe quedar la plantilla con un solo Container</a:t>
            </a:r>
          </a:p>
        </p:txBody>
      </p:sp>
    </p:spTree>
    <p:extLst>
      <p:ext uri="{BB962C8B-B14F-4D97-AF65-F5344CB8AC3E}">
        <p14:creationId xmlns:p14="http://schemas.microsoft.com/office/powerpoint/2010/main" val="761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9166-85A7-C3CA-86DD-3E955646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D038A-3E9C-A2EC-C416-336ECF0F7EF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788600-65D1-8669-2EE9-D4FB46501D45}"/>
              </a:ext>
            </a:extLst>
          </p:cNvPr>
          <p:cNvSpPr txBox="1"/>
          <p:nvPr/>
        </p:nvSpPr>
        <p:spPr>
          <a:xfrm>
            <a:off x="934278" y="2905780"/>
            <a:ext cx="10710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Si dentro del Container hay acciones las podemos eliminar</a:t>
            </a:r>
          </a:p>
        </p:txBody>
      </p:sp>
    </p:spTree>
    <p:extLst>
      <p:ext uri="{BB962C8B-B14F-4D97-AF65-F5344CB8AC3E}">
        <p14:creationId xmlns:p14="http://schemas.microsoft.com/office/powerpoint/2010/main" val="327624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22E6-092D-36A2-04F3-6FDDBD72D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E6FB4-080E-D3B7-219A-0B3C55033143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A8AB27-571E-5BB4-7323-B8FFAFC5C43B}"/>
              </a:ext>
            </a:extLst>
          </p:cNvPr>
          <p:cNvSpPr txBox="1"/>
          <p:nvPr/>
        </p:nvSpPr>
        <p:spPr>
          <a:xfrm>
            <a:off x="358983" y="1286530"/>
            <a:ext cx="10710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Si dentro del Container hay acciones las podemos eliminar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8E6A5D-758E-4FFC-7D7A-FAFD0831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17" y="2152459"/>
            <a:ext cx="6171438" cy="40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334EC-2FC9-3B2B-449C-F84EABD9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101FA-BA10-6CA7-1429-BF66268522B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A4CFA8-052B-4D04-3D57-CF3459895CED}"/>
              </a:ext>
            </a:extLst>
          </p:cNvPr>
          <p:cNvSpPr txBox="1"/>
          <p:nvPr/>
        </p:nvSpPr>
        <p:spPr>
          <a:xfrm>
            <a:off x="934278" y="2905780"/>
            <a:ext cx="107101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Nos ubicamos en el </a:t>
            </a:r>
            <a:r>
              <a:rPr lang="es-CO" sz="2800" b="1" dirty="0">
                <a:latin typeface="Work Sans Light" pitchFamily="2" charset="77"/>
              </a:rPr>
              <a:t>Objeto Container</a:t>
            </a:r>
            <a:r>
              <a:rPr lang="es-CO" sz="2800" dirty="0">
                <a:latin typeface="Work Sans Light" pitchFamily="2" charset="77"/>
              </a:rPr>
              <a:t> damos clic derecho y      </a:t>
            </a:r>
          </a:p>
          <a:p>
            <a:r>
              <a:rPr lang="es-CO" sz="2800" dirty="0">
                <a:latin typeface="Work Sans Light" pitchFamily="2" charset="77"/>
              </a:rPr>
              <a:t>     adicionamos un Widget </a:t>
            </a:r>
          </a:p>
        </p:txBody>
      </p:sp>
    </p:spTree>
    <p:extLst>
      <p:ext uri="{BB962C8B-B14F-4D97-AF65-F5344CB8AC3E}">
        <p14:creationId xmlns:p14="http://schemas.microsoft.com/office/powerpoint/2010/main" val="260493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D4CE-CCE8-F17E-4D92-635D4FAF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82843-188D-4584-C294-2D598627D4E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44F0CC-EEFF-220E-BE2D-2426CCDA93DF}"/>
              </a:ext>
            </a:extLst>
          </p:cNvPr>
          <p:cNvSpPr txBox="1"/>
          <p:nvPr/>
        </p:nvSpPr>
        <p:spPr>
          <a:xfrm>
            <a:off x="437186" y="1153180"/>
            <a:ext cx="107101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Nos ubicamos en el </a:t>
            </a:r>
            <a:r>
              <a:rPr lang="es-CO" sz="2800" b="1" dirty="0">
                <a:latin typeface="Work Sans Light" pitchFamily="2" charset="77"/>
              </a:rPr>
              <a:t>Objeto Container</a:t>
            </a:r>
            <a:r>
              <a:rPr lang="es-CO" sz="2800" dirty="0">
                <a:latin typeface="Work Sans Light" pitchFamily="2" charset="77"/>
              </a:rPr>
              <a:t> damos clic derecho y      </a:t>
            </a:r>
          </a:p>
          <a:p>
            <a:r>
              <a:rPr lang="es-CO" sz="2800" dirty="0">
                <a:latin typeface="Work Sans Light" pitchFamily="2" charset="77"/>
              </a:rPr>
              <a:t>     adicionamos un Widget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4897DE-3F8D-5CD7-2E44-4BAAF9C10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483" y="2305049"/>
            <a:ext cx="7496934" cy="39243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37BDE2-74BB-4466-836A-3EFA7535AA26}"/>
              </a:ext>
            </a:extLst>
          </p:cNvPr>
          <p:cNvSpPr txBox="1"/>
          <p:nvPr/>
        </p:nvSpPr>
        <p:spPr>
          <a:xfrm>
            <a:off x="8972549" y="3743980"/>
            <a:ext cx="2769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  </a:t>
            </a:r>
            <a:r>
              <a:rPr lang="es-CO" sz="2800" dirty="0" err="1">
                <a:latin typeface="Work Sans Light" pitchFamily="2" charset="77"/>
              </a:rPr>
              <a:t>Wrap</a:t>
            </a:r>
            <a:r>
              <a:rPr lang="es-CO" sz="2800" dirty="0">
                <a:latin typeface="Work Sans Light" pitchFamily="2" charset="77"/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76205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64F0-6C7E-DA2D-4F5A-80A477CA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08DAE-63B1-AF95-1D9F-2CE3E160E7B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494B35-776C-13B8-1FFC-5BDAB08DD822}"/>
              </a:ext>
            </a:extLst>
          </p:cNvPr>
          <p:cNvSpPr txBox="1"/>
          <p:nvPr/>
        </p:nvSpPr>
        <p:spPr>
          <a:xfrm>
            <a:off x="437186" y="1153180"/>
            <a:ext cx="107101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Nos ubicamos en el </a:t>
            </a:r>
            <a:r>
              <a:rPr lang="es-CO" sz="2800" b="1" dirty="0">
                <a:latin typeface="Work Sans Light" pitchFamily="2" charset="77"/>
              </a:rPr>
              <a:t>Objeto Container</a:t>
            </a:r>
            <a:r>
              <a:rPr lang="es-CO" sz="2800" dirty="0">
                <a:latin typeface="Work Sans Light" pitchFamily="2" charset="77"/>
              </a:rPr>
              <a:t> damos clic derecho y      </a:t>
            </a:r>
          </a:p>
          <a:p>
            <a:r>
              <a:rPr lang="es-CO" sz="2800" dirty="0">
                <a:latin typeface="Work Sans Light" pitchFamily="2" charset="77"/>
              </a:rPr>
              <a:t>     adicionamos un Widget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154FD2-2EA8-0D59-1D38-BBBDF896F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2126146"/>
            <a:ext cx="3124200" cy="39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9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015933" y="2228671"/>
            <a:ext cx="10160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Desarrollo de 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295400" y="3321934"/>
            <a:ext cx="9658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Aplicativos Móviles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Flutter Flow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42B6-1AAB-0144-A2E3-BB753D1F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8F75316-74E5-B612-8D4B-732D8E5C8350}"/>
              </a:ext>
            </a:extLst>
          </p:cNvPr>
          <p:cNvSpPr txBox="1"/>
          <p:nvPr/>
        </p:nvSpPr>
        <p:spPr>
          <a:xfrm>
            <a:off x="424428" y="2228671"/>
            <a:ext cx="11343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dirty="0">
                <a:latin typeface="Work Sans Light" pitchFamily="2" charset="77"/>
              </a:rPr>
              <a:t>Supabase: Crear Tabla productos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C51FB40-1756-84F5-5AEA-19A30E9BC844}"/>
              </a:ext>
            </a:extLst>
          </p:cNvPr>
          <p:cNvCxnSpPr>
            <a:cxnSpLocks/>
          </p:cNvCxnSpPr>
          <p:nvPr/>
        </p:nvCxnSpPr>
        <p:spPr>
          <a:xfrm>
            <a:off x="815009" y="3074284"/>
            <a:ext cx="1057523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9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4F20-D775-11D0-9E82-E1B731CA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FA45A3-9F59-D475-B1E1-2EC6CB86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5" r="1615"/>
          <a:stretch>
            <a:fillRect/>
          </a:stretch>
        </p:blipFill>
        <p:spPr>
          <a:xfrm>
            <a:off x="3527318" y="876300"/>
            <a:ext cx="5670764" cy="5105400"/>
          </a:xfrm>
          <a:prstGeom prst="rect">
            <a:avLst/>
          </a:prstGeom>
          <a:ln>
            <a:solidFill>
              <a:srgbClr val="38AA00"/>
            </a:solidFill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6605687-7B02-A6C8-5DA4-04B89917A2C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81357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7094-198E-383B-460E-21179323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E7849-A6D0-EF89-3ECE-2629C0BD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2" y="1243012"/>
            <a:ext cx="4791075" cy="4371975"/>
          </a:xfrm>
          <a:prstGeom prst="rect">
            <a:avLst/>
          </a:prstGeom>
          <a:ln>
            <a:solidFill>
              <a:srgbClr val="38AA00"/>
            </a:solidFill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DC4F173-C7C9-46C7-4527-8BD770AA0EC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368814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CC014-1A3D-1E69-05A1-91F85434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813B6-DC7A-0C3E-AC41-95B7F8A1BC8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72C6A-4240-097B-3C3B-8B84250FF0C9}"/>
              </a:ext>
            </a:extLst>
          </p:cNvPr>
          <p:cNvSpPr txBox="1"/>
          <p:nvPr/>
        </p:nvSpPr>
        <p:spPr>
          <a:xfrm>
            <a:off x="2724978" y="2448580"/>
            <a:ext cx="107101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id                </a:t>
            </a:r>
            <a:r>
              <a:rPr lang="es-CO" sz="3600" dirty="0" err="1">
                <a:latin typeface="Work Sans Light" pitchFamily="2" charset="77"/>
              </a:rPr>
              <a:t>uuid</a:t>
            </a:r>
            <a:r>
              <a:rPr lang="es-CO" sz="3600" dirty="0">
                <a:latin typeface="Work Sans Light" pitchFamily="2" charset="77"/>
              </a:rPr>
              <a:t>      (Automático)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</a:t>
            </a:r>
            <a:r>
              <a:rPr lang="es-CO" sz="3600" dirty="0" err="1">
                <a:latin typeface="Work Sans Light" pitchFamily="2" charset="77"/>
              </a:rPr>
              <a:t>created</a:t>
            </a:r>
            <a:r>
              <a:rPr lang="es-CO" sz="3600" dirty="0">
                <a:latin typeface="Work Sans Light" pitchFamily="2" charset="77"/>
              </a:rPr>
              <a:t>       </a:t>
            </a:r>
            <a:r>
              <a:rPr lang="es-CO" sz="3600" dirty="0" err="1">
                <a:latin typeface="Work Sans Light" pitchFamily="2" charset="77"/>
              </a:rPr>
              <a:t>now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nombre       </a:t>
            </a:r>
            <a:r>
              <a:rPr lang="es-CO" sz="3600" dirty="0" err="1">
                <a:latin typeface="Work Sans Light" pitchFamily="2" charset="77"/>
              </a:rPr>
              <a:t>text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precio          float8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</a:t>
            </a:r>
            <a:r>
              <a:rPr lang="es-CO" sz="3600" dirty="0" err="1">
                <a:latin typeface="Work Sans Light" pitchFamily="2" charset="77"/>
              </a:rPr>
              <a:t>image_path</a:t>
            </a:r>
            <a:r>
              <a:rPr lang="es-CO" sz="3600" dirty="0">
                <a:latin typeface="Work Sans Light" pitchFamily="2" charset="77"/>
              </a:rPr>
              <a:t>  </a:t>
            </a:r>
            <a:r>
              <a:rPr lang="es-CO" sz="3600" dirty="0" err="1">
                <a:latin typeface="Work Sans Light" pitchFamily="2" charset="77"/>
              </a:rPr>
              <a:t>varchar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</a:t>
            </a:r>
            <a:r>
              <a:rPr lang="es-CO" sz="3600" dirty="0" err="1">
                <a:latin typeface="Work Sans Light" pitchFamily="2" charset="77"/>
              </a:rPr>
              <a:t>created_by</a:t>
            </a:r>
            <a:r>
              <a:rPr lang="es-CO" sz="3600" dirty="0">
                <a:latin typeface="Work Sans Light" pitchFamily="2" charset="77"/>
              </a:rPr>
              <a:t>   </a:t>
            </a:r>
            <a:r>
              <a:rPr lang="es-CO" sz="3600" dirty="0" err="1">
                <a:latin typeface="Work Sans Light" pitchFamily="2" charset="77"/>
              </a:rPr>
              <a:t>uuid</a:t>
            </a:r>
            <a:r>
              <a:rPr lang="es-CO" sz="3600" dirty="0">
                <a:latin typeface="Work Sans Light" pitchFamily="2" charset="77"/>
              </a:rPr>
              <a:t>   </a:t>
            </a:r>
            <a:r>
              <a:rPr lang="es-CO" sz="2800" dirty="0">
                <a:latin typeface="Work Sans Light" pitchFamily="2" charset="77"/>
              </a:rPr>
              <a:t> (Referenciar Dueño)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03BD470-98D9-6861-67CA-435218CE1162}"/>
              </a:ext>
            </a:extLst>
          </p:cNvPr>
          <p:cNvSpPr txBox="1"/>
          <p:nvPr/>
        </p:nvSpPr>
        <p:spPr>
          <a:xfrm>
            <a:off x="2738438" y="1547098"/>
            <a:ext cx="6715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Work Sans Light" pitchFamily="2" charset="77"/>
              </a:rPr>
              <a:t>Tabla productos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87376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0E13-7506-1907-68CC-F3E811F7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832906-4E5D-388A-537F-E059C64BCA99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513A60-76EC-C378-0E60-C6C0AF5D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134321"/>
            <a:ext cx="6153150" cy="46672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607E85-951D-2F72-CDBC-A65DF3BA4381}"/>
              </a:ext>
            </a:extLst>
          </p:cNvPr>
          <p:cNvSpPr txBox="1"/>
          <p:nvPr/>
        </p:nvSpPr>
        <p:spPr>
          <a:xfrm>
            <a:off x="7657407" y="2921168"/>
            <a:ext cx="10710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El ultimo campo </a:t>
            </a:r>
            <a:r>
              <a:rPr lang="es-CO" sz="2000" dirty="0" err="1">
                <a:latin typeface="Work Sans Light" pitchFamily="2" charset="77"/>
              </a:rPr>
              <a:t>created_by</a:t>
            </a:r>
            <a:r>
              <a:rPr lang="es-CO" sz="2000" dirty="0">
                <a:latin typeface="Work Sans Light" pitchFamily="2" charset="77"/>
              </a:rPr>
              <a:t> </a:t>
            </a:r>
          </a:p>
          <a:p>
            <a:r>
              <a:rPr lang="es-CO" sz="2000" dirty="0">
                <a:latin typeface="Work Sans Light" pitchFamily="2" charset="77"/>
              </a:rPr>
              <a:t>es para referenciar quien crea el </a:t>
            </a:r>
          </a:p>
          <a:p>
            <a:r>
              <a:rPr lang="es-CO" sz="2000" dirty="0">
                <a:latin typeface="Work Sans Light" pitchFamily="2" charset="77"/>
              </a:rPr>
              <a:t>producto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82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50C-DC8B-30EC-AE69-55645C78A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661BE58-990A-6EC3-D723-B02A2D8200C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C1D9E7-8F53-9D53-7D24-451AED24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936346"/>
            <a:ext cx="10896600" cy="2261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3564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9ED0-26D5-89CE-5F7E-0B4EF70F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3433AA-2E3D-5AE1-77DF-93C3D1853A86}"/>
              </a:ext>
            </a:extLst>
          </p:cNvPr>
          <p:cNvSpPr txBox="1"/>
          <p:nvPr/>
        </p:nvSpPr>
        <p:spPr>
          <a:xfrm>
            <a:off x="1479206" y="2228671"/>
            <a:ext cx="9233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Actualizar: Schema FlutterFlow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88326F-F367-9EF4-AD66-D98AF804EC7F}"/>
              </a:ext>
            </a:extLst>
          </p:cNvPr>
          <p:cNvCxnSpPr>
            <a:cxnSpLocks/>
          </p:cNvCxnSpPr>
          <p:nvPr/>
        </p:nvCxnSpPr>
        <p:spPr>
          <a:xfrm>
            <a:off x="1657350" y="3059668"/>
            <a:ext cx="8896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0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5B66-5413-3682-CA29-8B73A56A4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D9CB0-59AF-A838-859E-30A76A53604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A63FB2-6098-D256-75E8-C62A05A9D884}"/>
              </a:ext>
            </a:extLst>
          </p:cNvPr>
          <p:cNvSpPr txBox="1"/>
          <p:nvPr/>
        </p:nvSpPr>
        <p:spPr>
          <a:xfrm>
            <a:off x="1143000" y="2598003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Work Sans Light" pitchFamily="2" charset="0"/>
              </a:rPr>
              <a:t>Como creamos una nueva tabla en Supabase ( productos ) hay que actualizar o refrescar el </a:t>
            </a:r>
            <a:r>
              <a:rPr lang="es-ES" sz="2400" b="1" dirty="0" err="1">
                <a:latin typeface="Work Sans Light" pitchFamily="2" charset="0"/>
              </a:rPr>
              <a:t>Schema</a:t>
            </a:r>
            <a:r>
              <a:rPr lang="es-ES" sz="2400" dirty="0">
                <a:latin typeface="Work Sans Light" pitchFamily="2" charset="0"/>
              </a:rPr>
              <a:t> en </a:t>
            </a:r>
            <a:r>
              <a:rPr lang="es-ES" sz="2400" b="1" dirty="0">
                <a:solidFill>
                  <a:srgbClr val="0070C0"/>
                </a:solidFill>
                <a:latin typeface="Work Sans Light" pitchFamily="2" charset="0"/>
              </a:rPr>
              <a:t>Flutter Flow</a:t>
            </a:r>
            <a:endParaRPr lang="es-CO" sz="2400" b="1" dirty="0">
              <a:solidFill>
                <a:srgbClr val="0070C0"/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0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42DB0-7A7F-8DC3-2415-50BE13B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628EC-E869-17FE-4B90-7CC96036D85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9F9A00-6EB5-306D-5996-FC7686B7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97" y="2091995"/>
            <a:ext cx="4128460" cy="32194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F4936C-C25D-2C63-D49C-724D7C53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9" t="5960" r="13729" b="5960"/>
          <a:stretch>
            <a:fillRect/>
          </a:stretch>
        </p:blipFill>
        <p:spPr>
          <a:xfrm>
            <a:off x="3050349" y="2121568"/>
            <a:ext cx="1695764" cy="15801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AFB077-D19A-87A9-3679-03AFB5978B81}"/>
              </a:ext>
            </a:extLst>
          </p:cNvPr>
          <p:cNvSpPr txBox="1"/>
          <p:nvPr/>
        </p:nvSpPr>
        <p:spPr>
          <a:xfrm>
            <a:off x="1971047" y="3881355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Settings and Integrations</a:t>
            </a:r>
          </a:p>
        </p:txBody>
      </p:sp>
    </p:spTree>
    <p:extLst>
      <p:ext uri="{BB962C8B-B14F-4D97-AF65-F5344CB8AC3E}">
        <p14:creationId xmlns:p14="http://schemas.microsoft.com/office/powerpoint/2010/main" val="155296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DD436-25A5-24C9-E862-AB88AB513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075C16-BC2B-5333-5CB6-780287D9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71" y="1949114"/>
            <a:ext cx="7822552" cy="18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B3C2-56DE-A3CF-BDA5-250904F5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48164F-AD58-FCB4-D63D-CCA81C11C8BA}"/>
              </a:ext>
            </a:extLst>
          </p:cNvPr>
          <p:cNvSpPr txBox="1"/>
          <p:nvPr/>
        </p:nvSpPr>
        <p:spPr>
          <a:xfrm>
            <a:off x="1157798" y="2228671"/>
            <a:ext cx="9876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dirty="0">
                <a:latin typeface="Work Sans Light" pitchFamily="2" charset="77"/>
              </a:rPr>
              <a:t>Supabase Query: List of Rows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AA3B68-6669-71F3-73D5-803C5C174544}"/>
              </a:ext>
            </a:extLst>
          </p:cNvPr>
          <p:cNvCxnSpPr>
            <a:cxnSpLocks/>
          </p:cNvCxnSpPr>
          <p:nvPr/>
        </p:nvCxnSpPr>
        <p:spPr>
          <a:xfrm>
            <a:off x="1352550" y="3074284"/>
            <a:ext cx="94488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6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1D07-27FB-807B-E264-8B7D7762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F85A628-2D15-C236-3EE4-30F43010597F}"/>
              </a:ext>
            </a:extLst>
          </p:cNvPr>
          <p:cNvSpPr txBox="1"/>
          <p:nvPr/>
        </p:nvSpPr>
        <p:spPr>
          <a:xfrm>
            <a:off x="678591" y="423813"/>
            <a:ext cx="475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Work Sans Light" pitchFamily="2" charset="77"/>
              </a:rPr>
              <a:t>Conecta FlutterFlow con Supabase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DC73D3-C109-DA0B-09BE-A0A858EB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1" y="1039168"/>
            <a:ext cx="9944098" cy="47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F01D-9252-4536-7122-6FE05EE9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666595D-D35B-B68E-97C6-173AFDD167C6}"/>
              </a:ext>
            </a:extLst>
          </p:cNvPr>
          <p:cNvSpPr txBox="1"/>
          <p:nvPr/>
        </p:nvSpPr>
        <p:spPr>
          <a:xfrm>
            <a:off x="678591" y="423813"/>
            <a:ext cx="475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Work Sans Light" pitchFamily="2" charset="77"/>
              </a:rPr>
              <a:t>Conecta FlutterFlow con 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B38B95-9A1D-24FB-0443-2E059149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1905000"/>
            <a:ext cx="80867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BDC4F-C349-AA03-BE0F-470CFF9A7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037F142-A128-747D-DCEE-170BABC4C0ED}"/>
              </a:ext>
            </a:extLst>
          </p:cNvPr>
          <p:cNvSpPr txBox="1"/>
          <p:nvPr/>
        </p:nvSpPr>
        <p:spPr>
          <a:xfrm>
            <a:off x="678591" y="423813"/>
            <a:ext cx="475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Work Sans Light" pitchFamily="2" charset="77"/>
              </a:rPr>
              <a:t>Conecta FlutterFlow con Supabase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2EEF3E-2224-7B0E-5B93-6A65ACF4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190625"/>
            <a:ext cx="8915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55E7-EB38-9CC1-DF39-CD7F725E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C38256-3E25-A201-DAFB-B3D02E31B820}"/>
              </a:ext>
            </a:extLst>
          </p:cNvPr>
          <p:cNvSpPr txBox="1"/>
          <p:nvPr/>
        </p:nvSpPr>
        <p:spPr>
          <a:xfrm>
            <a:off x="2213381" y="2228671"/>
            <a:ext cx="7765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Añadir Query: FlutterFlow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B68A93-0CBF-C84F-9293-C75E449FC011}"/>
              </a:ext>
            </a:extLst>
          </p:cNvPr>
          <p:cNvCxnSpPr>
            <a:cxnSpLocks/>
          </p:cNvCxnSpPr>
          <p:nvPr/>
        </p:nvCxnSpPr>
        <p:spPr>
          <a:xfrm>
            <a:off x="2476500" y="3059668"/>
            <a:ext cx="72771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F339B-B65C-1FAD-E52B-99E26D07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4C36C-8B89-1575-882B-FF5D5BA272C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E7F7C0-1FB8-393F-5263-A4EB4C5B0B5C}"/>
              </a:ext>
            </a:extLst>
          </p:cNvPr>
          <p:cNvSpPr txBox="1"/>
          <p:nvPr/>
        </p:nvSpPr>
        <p:spPr>
          <a:xfrm>
            <a:off x="2724978" y="2448580"/>
            <a:ext cx="107101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nos ubicamos en Widget </a:t>
            </a:r>
            <a:r>
              <a:rPr lang="es-CO" sz="3600" dirty="0" err="1">
                <a:latin typeface="Work Sans Light" pitchFamily="2" charset="77"/>
              </a:rPr>
              <a:t>ListView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Seleccionamos Icono Backend Query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Add Query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Supabase Query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Table: productos  ( seleccionar )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 List of Rows  </a:t>
            </a:r>
            <a:r>
              <a:rPr lang="es-CO" sz="2800" dirty="0">
                <a:latin typeface="Work Sans Light" pitchFamily="2" charset="77"/>
              </a:rPr>
              <a:t>( hay dos opciones)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 Confirmar  </a:t>
            </a:r>
            <a:endParaRPr lang="es-CO" sz="28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32A863-903D-B97C-4FF2-F75A8E39BD8F}"/>
              </a:ext>
            </a:extLst>
          </p:cNvPr>
          <p:cNvSpPr txBox="1"/>
          <p:nvPr/>
        </p:nvSpPr>
        <p:spPr>
          <a:xfrm>
            <a:off x="2738438" y="1547098"/>
            <a:ext cx="6715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Work Sans Light" pitchFamily="2" charset="77"/>
              </a:rPr>
              <a:t>Crear Query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12096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04E54-F75F-2168-0D2C-A41CD6F5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C640D-73B5-5880-AFAA-A485DD103256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E6EC60-DA40-63A6-97D2-C45A7276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7" y="1376362"/>
            <a:ext cx="3248025" cy="441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8AA00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F6801D-6368-FCED-A2B9-8E70EEBED6CC}"/>
              </a:ext>
            </a:extLst>
          </p:cNvPr>
          <p:cNvSpPr txBox="1"/>
          <p:nvPr/>
        </p:nvSpPr>
        <p:spPr>
          <a:xfrm>
            <a:off x="7995341" y="3318732"/>
            <a:ext cx="10710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El objeto </a:t>
            </a:r>
            <a:r>
              <a:rPr lang="es-CO" sz="2000" dirty="0" err="1">
                <a:latin typeface="Work Sans Light" pitchFamily="2" charset="77"/>
              </a:rPr>
              <a:t>Lsts</a:t>
            </a:r>
            <a:r>
              <a:rPr lang="es-CO" sz="2000" dirty="0">
                <a:latin typeface="Work Sans Light" pitchFamily="2" charset="77"/>
              </a:rPr>
              <a:t> ha creado efecto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598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81CB5-5786-0A4F-E7BE-AF7D55A0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94F2D-516F-B1BB-CCB0-CAD5842B14A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E65F89-EBD1-3D59-6706-31F87D20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20" y="1513804"/>
            <a:ext cx="3248025" cy="441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8AA00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A343F3-B2E1-A237-3DCD-DA5DC20893FF}"/>
              </a:ext>
            </a:extLst>
          </p:cNvPr>
          <p:cNvSpPr txBox="1"/>
          <p:nvPr/>
        </p:nvSpPr>
        <p:spPr>
          <a:xfrm>
            <a:off x="5714036" y="2364422"/>
            <a:ext cx="10710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Observamos que en la descripción del objeto</a:t>
            </a:r>
          </a:p>
          <a:p>
            <a:r>
              <a:rPr lang="es-CO" sz="2000" dirty="0">
                <a:latin typeface="Work Sans Light" pitchFamily="2" charset="77"/>
              </a:rPr>
              <a:t>Registra </a:t>
            </a:r>
            <a:r>
              <a:rPr lang="es-CO" sz="2000" dirty="0" err="1">
                <a:latin typeface="Work Sans Light" pitchFamily="2" charset="77"/>
              </a:rPr>
              <a:t>Limited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Edition</a:t>
            </a:r>
            <a:r>
              <a:rPr lang="es-CO" sz="2000" dirty="0">
                <a:latin typeface="Work Sans Light" pitchFamily="2" charset="77"/>
              </a:rPr>
              <a:t>.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Vamos a colocar la información correspondiente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clic en el objeto </a:t>
            </a:r>
            <a:r>
              <a:rPr lang="es-CO" sz="2000" dirty="0" err="1">
                <a:latin typeface="Work Sans Light" pitchFamily="2" charset="77"/>
              </a:rPr>
              <a:t>text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0733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272F-7ED2-6E60-DFF4-E2DD3BE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F3617-93E2-AD5B-B021-0D40E0CEC67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42050E-0C07-3A52-FAC6-DE2396FC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" y="1594015"/>
            <a:ext cx="3248025" cy="441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8AA00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898303-9D34-DC43-2144-17F88B57F132}"/>
              </a:ext>
            </a:extLst>
          </p:cNvPr>
          <p:cNvSpPr txBox="1"/>
          <p:nvPr/>
        </p:nvSpPr>
        <p:spPr>
          <a:xfrm>
            <a:off x="4607131" y="1594015"/>
            <a:ext cx="10710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Observamos que en la descripción del objeto</a:t>
            </a:r>
          </a:p>
          <a:p>
            <a:r>
              <a:rPr lang="es-CO" sz="2000" dirty="0">
                <a:latin typeface="Work Sans Light" pitchFamily="2" charset="77"/>
              </a:rPr>
              <a:t>Registra </a:t>
            </a:r>
            <a:r>
              <a:rPr lang="es-CO" sz="2000" dirty="0" err="1">
                <a:latin typeface="Work Sans Light" pitchFamily="2" charset="77"/>
              </a:rPr>
              <a:t>Limited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Edition</a:t>
            </a:r>
            <a:r>
              <a:rPr lang="es-CO" sz="2000" dirty="0">
                <a:latin typeface="Work Sans Light" pitchFamily="2" charset="77"/>
              </a:rPr>
              <a:t>.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Vamos a colocar la información correspondiente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clic en el objeto </a:t>
            </a:r>
            <a:r>
              <a:rPr lang="es-CO" sz="2000" dirty="0" err="1">
                <a:latin typeface="Work Sans Light" pitchFamily="2" charset="77"/>
              </a:rPr>
              <a:t>text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E36335-46AA-6A2B-3036-246C90D6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99052"/>
            <a:ext cx="2895600" cy="8096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3BABF2-1DC6-CB2B-F7C2-B4AF96B06FE5}"/>
              </a:ext>
            </a:extLst>
          </p:cNvPr>
          <p:cNvSpPr txBox="1"/>
          <p:nvPr/>
        </p:nvSpPr>
        <p:spPr>
          <a:xfrm>
            <a:off x="4607131" y="4874722"/>
            <a:ext cx="10710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Damos clic en los punticos propiedad </a:t>
            </a:r>
            <a:r>
              <a:rPr lang="es-CO" sz="2000" dirty="0" err="1">
                <a:latin typeface="Work Sans Light" pitchFamily="2" charset="77"/>
              </a:rPr>
              <a:t>text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764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008F-E316-CE52-464B-1B806DAA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8F443-E7E5-A90F-BD17-1A8E7720EBF3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0093E9-4BD2-A51B-8A70-94E67C21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" y="1594015"/>
            <a:ext cx="3248025" cy="441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8AA00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743A18C-B35E-F2A7-D854-B6DBB9AF5F60}"/>
              </a:ext>
            </a:extLst>
          </p:cNvPr>
          <p:cNvSpPr txBox="1"/>
          <p:nvPr/>
        </p:nvSpPr>
        <p:spPr>
          <a:xfrm>
            <a:off x="4607131" y="1594015"/>
            <a:ext cx="10710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Observamos que en la descripción del objeto</a:t>
            </a:r>
          </a:p>
          <a:p>
            <a:r>
              <a:rPr lang="es-CO" sz="2000" dirty="0">
                <a:latin typeface="Work Sans Light" pitchFamily="2" charset="77"/>
              </a:rPr>
              <a:t>Registra </a:t>
            </a:r>
            <a:r>
              <a:rPr lang="es-CO" sz="2000" dirty="0" err="1">
                <a:latin typeface="Work Sans Light" pitchFamily="2" charset="77"/>
              </a:rPr>
              <a:t>Limited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Edition</a:t>
            </a:r>
            <a:r>
              <a:rPr lang="es-CO" sz="2000" dirty="0">
                <a:latin typeface="Work Sans Light" pitchFamily="2" charset="77"/>
              </a:rPr>
              <a:t>.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Vamos a colocar la información correspondiente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clic en el objeto </a:t>
            </a:r>
            <a:r>
              <a:rPr lang="es-CO" sz="2000" dirty="0" err="1">
                <a:latin typeface="Work Sans Light" pitchFamily="2" charset="77"/>
              </a:rPr>
              <a:t>text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FE50F1-3041-0072-C1B2-E7E3ABE20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99052"/>
            <a:ext cx="2895600" cy="8096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F861CD-2C94-8452-7E4C-309D16732343}"/>
              </a:ext>
            </a:extLst>
          </p:cNvPr>
          <p:cNvSpPr txBox="1"/>
          <p:nvPr/>
        </p:nvSpPr>
        <p:spPr>
          <a:xfrm>
            <a:off x="4607131" y="4874722"/>
            <a:ext cx="10710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Damos clic en los punticos propiedad </a:t>
            </a:r>
            <a:r>
              <a:rPr lang="es-CO" sz="2000" dirty="0" err="1">
                <a:latin typeface="Work Sans Light" pitchFamily="2" charset="77"/>
              </a:rPr>
              <a:t>text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8461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009D7-72C1-7A12-B7F2-7FE867E4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B254F40-C408-3A9C-7542-F5D33A80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16" y="1597134"/>
            <a:ext cx="5261812" cy="446583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DABA1CC-DF98-DDFD-070C-8C0A423FE463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6A547-895A-4FA0-E8FB-1E733BF204BE}"/>
              </a:ext>
            </a:extLst>
          </p:cNvPr>
          <p:cNvSpPr txBox="1"/>
          <p:nvPr/>
        </p:nvSpPr>
        <p:spPr>
          <a:xfrm>
            <a:off x="7026573" y="2869216"/>
            <a:ext cx="10710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Clic en Objeto Text</a:t>
            </a:r>
          </a:p>
          <a:p>
            <a:r>
              <a:rPr lang="es-CO" sz="2000" dirty="0">
                <a:latin typeface="Work Sans Light" pitchFamily="2" charset="77"/>
              </a:rPr>
              <a:t>Clic en los punticos de las propiedades</a:t>
            </a:r>
          </a:p>
          <a:p>
            <a:r>
              <a:rPr lang="es-CO" sz="2000" dirty="0">
                <a:latin typeface="Work Sans Light" pitchFamily="2" charset="77"/>
              </a:rPr>
              <a:t>Ubicamos productos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Deben salir los campos del Query </a:t>
            </a:r>
          </a:p>
          <a:p>
            <a:r>
              <a:rPr lang="es-CO" sz="2000" dirty="0">
                <a:latin typeface="Work Sans Light" pitchFamily="2" charset="77"/>
              </a:rPr>
              <a:t>Seleccionamos nombre</a:t>
            </a:r>
          </a:p>
        </p:txBody>
      </p:sp>
    </p:spTree>
    <p:extLst>
      <p:ext uri="{BB962C8B-B14F-4D97-AF65-F5344CB8AC3E}">
        <p14:creationId xmlns:p14="http://schemas.microsoft.com/office/powerpoint/2010/main" val="72421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8CAD-D8F1-5BBD-F050-390421C3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CFF8142-7DD2-777E-D826-C972D5DC9353}"/>
              </a:ext>
            </a:extLst>
          </p:cNvPr>
          <p:cNvSpPr txBox="1"/>
          <p:nvPr/>
        </p:nvSpPr>
        <p:spPr>
          <a:xfrm>
            <a:off x="4088605" y="3679430"/>
            <a:ext cx="430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2"/>
                </a:solidFill>
                <a:latin typeface="Work Sans Light" pitchFamily="2" charset="77"/>
              </a:rPr>
              <a:t>https://www.flutterflow.io/</a:t>
            </a:r>
          </a:p>
        </p:txBody>
      </p:sp>
      <p:pic>
        <p:nvPicPr>
          <p:cNvPr id="1026" name="Picture 2" descr="Getting Started | FlutterFlow Documentation">
            <a:extLst>
              <a:ext uri="{FF2B5EF4-FFF2-40B4-BE49-F238E27FC236}">
                <a16:creationId xmlns:a16="http://schemas.microsoft.com/office/drawing/2014/main" id="{1AF165B6-011F-1041-32F2-EC1F27B0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7" y="1290810"/>
            <a:ext cx="2662990" cy="2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6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18D3-AF82-353C-8A60-F9DB6A9D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D2D1036-0C8A-E4A8-E469-B36E5C980AC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916A8-73F3-00A9-5FAF-8FBDFB5C7BDA}"/>
              </a:ext>
            </a:extLst>
          </p:cNvPr>
          <p:cNvSpPr txBox="1"/>
          <p:nvPr/>
        </p:nvSpPr>
        <p:spPr>
          <a:xfrm>
            <a:off x="6993322" y="2438329"/>
            <a:ext cx="1071010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Clic en Objeto Text</a:t>
            </a:r>
          </a:p>
          <a:p>
            <a:r>
              <a:rPr lang="es-CO" sz="2000" dirty="0">
                <a:latin typeface="Work Sans Light" pitchFamily="2" charset="77"/>
              </a:rPr>
              <a:t>Clic en los punticos de las propiedades</a:t>
            </a:r>
          </a:p>
          <a:p>
            <a:r>
              <a:rPr lang="es-CO" sz="2000" dirty="0">
                <a:latin typeface="Work Sans Light" pitchFamily="2" charset="77"/>
              </a:rPr>
              <a:t>Ubicamos productos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Deben salir los campos del Query </a:t>
            </a:r>
          </a:p>
          <a:p>
            <a:r>
              <a:rPr lang="es-CO" sz="2000" dirty="0">
                <a:latin typeface="Work Sans Light" pitchFamily="2" charset="77"/>
              </a:rPr>
              <a:t>Seleccionamos nombre</a:t>
            </a:r>
          </a:p>
          <a:p>
            <a:r>
              <a:rPr lang="es-CO" sz="2000" dirty="0">
                <a:latin typeface="Work Sans Light" pitchFamily="2" charset="77"/>
              </a:rPr>
              <a:t>En propiedad Default </a:t>
            </a:r>
            <a:r>
              <a:rPr lang="es-CO" sz="2000" dirty="0" err="1">
                <a:latin typeface="Work Sans Light" pitchFamily="2" charset="77"/>
              </a:rPr>
              <a:t>Value</a:t>
            </a:r>
            <a:r>
              <a:rPr lang="es-CO" sz="2000" dirty="0">
                <a:latin typeface="Work Sans Light" pitchFamily="2" charset="77"/>
              </a:rPr>
              <a:t>: Producto</a:t>
            </a:r>
          </a:p>
          <a:p>
            <a:r>
              <a:rPr lang="es-CO" sz="1600" dirty="0">
                <a:latin typeface="Work Sans Light" pitchFamily="2" charset="77"/>
              </a:rPr>
              <a:t>(Dato cualquiera)</a:t>
            </a:r>
          </a:p>
          <a:p>
            <a:r>
              <a:rPr lang="es-CO" dirty="0">
                <a:latin typeface="Work Sans Light" pitchFamily="2" charset="77"/>
              </a:rPr>
              <a:t>Dar clic en Botón Confirmar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D12A77-87FF-4BE6-C64B-969F166E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0" y="1751249"/>
            <a:ext cx="5886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97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15A9-C40E-4303-E5FE-0FE3EC05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F3E0B6A-31D5-08FB-0075-AEB8B3913CA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9EF60C-F15B-473B-2F80-039ACA42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703" y="1524832"/>
            <a:ext cx="325755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9C57D3-F991-0FAD-74DC-3DF84BC7E9E2}"/>
              </a:ext>
            </a:extLst>
          </p:cNvPr>
          <p:cNvSpPr txBox="1"/>
          <p:nvPr/>
        </p:nvSpPr>
        <p:spPr>
          <a:xfrm>
            <a:off x="3449053" y="192745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Work Sans Light" pitchFamily="2" charset="0"/>
              </a:rPr>
              <a:t>Resultado</a:t>
            </a:r>
            <a:endParaRPr lang="es-CO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1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A644-458A-5A97-1BAF-00C343BC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81DDAC5-F7E6-DC3E-3874-74C7F01C490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275989-7A92-629B-4576-E652B9C1612E}"/>
              </a:ext>
            </a:extLst>
          </p:cNvPr>
          <p:cNvSpPr txBox="1"/>
          <p:nvPr/>
        </p:nvSpPr>
        <p:spPr>
          <a:xfrm>
            <a:off x="1172358" y="111406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Work Sans Light" pitchFamily="2" charset="0"/>
              </a:rPr>
              <a:t>Vemos que hay 4 errores que posiblemente son de navegación por plantillas de </a:t>
            </a:r>
            <a:r>
              <a:rPr lang="es-ES" dirty="0" err="1">
                <a:latin typeface="Work Sans Light" pitchFamily="2" charset="0"/>
              </a:rPr>
              <a:t>Firebase</a:t>
            </a:r>
            <a:endParaRPr lang="es-ES" dirty="0">
              <a:latin typeface="Work Sans Light" pitchFamily="2" charset="0"/>
            </a:endParaRPr>
          </a:p>
          <a:p>
            <a:r>
              <a:rPr lang="es-ES" dirty="0">
                <a:latin typeface="Work Sans Light" pitchFamily="2" charset="0"/>
              </a:rPr>
              <a:t>Estas Acciones las podemos Borrar</a:t>
            </a:r>
            <a:endParaRPr lang="es-CO" dirty="0">
              <a:latin typeface="Work Sans Light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983FF7-9A3B-55AE-E27C-D79CF9C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74" y="2049147"/>
            <a:ext cx="7064620" cy="38974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083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C86CE-1455-6EB6-1FD1-86784CCF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27D28E4-3EBF-6445-3BC2-595419D9079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B06B36-6FF7-6F9A-3C0D-2BB4ADEDB9F4}"/>
              </a:ext>
            </a:extLst>
          </p:cNvPr>
          <p:cNvSpPr txBox="1"/>
          <p:nvPr/>
        </p:nvSpPr>
        <p:spPr>
          <a:xfrm>
            <a:off x="1172358" y="111406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Work Sans Light" pitchFamily="2" charset="0"/>
              </a:rPr>
              <a:t>Vemos que hay 4 errores que posiblemente son de navegación por plantillas de </a:t>
            </a:r>
            <a:r>
              <a:rPr lang="es-ES" dirty="0" err="1">
                <a:latin typeface="Work Sans Light" pitchFamily="2" charset="0"/>
              </a:rPr>
              <a:t>Firebase</a:t>
            </a:r>
            <a:endParaRPr lang="es-ES" dirty="0">
              <a:latin typeface="Work Sans Light" pitchFamily="2" charset="0"/>
            </a:endParaRPr>
          </a:p>
          <a:p>
            <a:r>
              <a:rPr lang="es-ES" dirty="0">
                <a:latin typeface="Work Sans Light" pitchFamily="2" charset="0"/>
              </a:rPr>
              <a:t>Estas Acciones las podemos Borrar</a:t>
            </a:r>
            <a:endParaRPr lang="es-CO" dirty="0">
              <a:latin typeface="Work Sans Ligh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2DC8CD-05FD-0760-CDF0-E35B08BB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758" y="1962651"/>
            <a:ext cx="38957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0F7D-1F6A-E800-E683-A57FEFF3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357F9E-A885-1F81-31C3-E2C823CE45D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2F17C3-7D6E-A334-5BEE-DB752B63EC31}"/>
              </a:ext>
            </a:extLst>
          </p:cNvPr>
          <p:cNvSpPr txBox="1"/>
          <p:nvPr/>
        </p:nvSpPr>
        <p:spPr>
          <a:xfrm>
            <a:off x="1172358" y="111406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Work Sans Light" pitchFamily="2" charset="0"/>
              </a:rPr>
              <a:t>Vemos que hay 4 errores que posiblemente son de navegación por plantillas de </a:t>
            </a:r>
            <a:r>
              <a:rPr lang="es-ES" dirty="0" err="1">
                <a:latin typeface="Work Sans Light" pitchFamily="2" charset="0"/>
              </a:rPr>
              <a:t>Firebase</a:t>
            </a:r>
            <a:endParaRPr lang="es-ES" dirty="0">
              <a:latin typeface="Work Sans Light" pitchFamily="2" charset="0"/>
            </a:endParaRPr>
          </a:p>
          <a:p>
            <a:r>
              <a:rPr lang="es-ES" dirty="0">
                <a:latin typeface="Work Sans Light" pitchFamily="2" charset="0"/>
              </a:rPr>
              <a:t>Estas Acciones las podemos Borrar</a:t>
            </a:r>
            <a:endParaRPr lang="es-CO" dirty="0">
              <a:latin typeface="Work Sans Light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D5CDBB-F0CB-6CFC-AB84-C16F6BCB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22" y="2191251"/>
            <a:ext cx="7600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40A1-0D00-CC65-84F2-27AE8FEA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61C6D8C-5C82-C409-5FDA-B5A602DCF742}"/>
              </a:ext>
            </a:extLst>
          </p:cNvPr>
          <p:cNvSpPr txBox="1"/>
          <p:nvPr/>
        </p:nvSpPr>
        <p:spPr>
          <a:xfrm>
            <a:off x="757859" y="2228671"/>
            <a:ext cx="1067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Conectar Home con Lista Productos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6C3A1CD-8CD3-9EA0-3000-093FEA277D1D}"/>
              </a:ext>
            </a:extLst>
          </p:cNvPr>
          <p:cNvCxnSpPr>
            <a:cxnSpLocks/>
          </p:cNvCxnSpPr>
          <p:nvPr/>
        </p:nvCxnSpPr>
        <p:spPr>
          <a:xfrm>
            <a:off x="980902" y="3059668"/>
            <a:ext cx="10257905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63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3D85-E99F-B167-662E-876AE550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6FB2B-E1AD-49BF-20FD-80825BC9249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93BAE7-3975-A9DA-45D1-F2C3B8193408}"/>
              </a:ext>
            </a:extLst>
          </p:cNvPr>
          <p:cNvSpPr txBox="1"/>
          <p:nvPr/>
        </p:nvSpPr>
        <p:spPr>
          <a:xfrm>
            <a:off x="2724978" y="2448580"/>
            <a:ext cx="107101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Icono Widget </a:t>
            </a:r>
            <a:r>
              <a:rPr lang="es-CO" sz="3600" dirty="0" err="1">
                <a:latin typeface="Work Sans Light" pitchFamily="2" charset="77"/>
              </a:rPr>
              <a:t>Tree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Seleccionamos pagina Home Page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Seleccionamos Icono Widget Pallete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Adicionamos un Widget </a:t>
            </a:r>
            <a:r>
              <a:rPr lang="es-CO" sz="3600" dirty="0" err="1">
                <a:latin typeface="Work Sans Light" pitchFamily="2" charset="77"/>
              </a:rPr>
              <a:t>Button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Cambiamos </a:t>
            </a:r>
            <a:r>
              <a:rPr lang="es-CO" sz="3600" dirty="0" err="1">
                <a:latin typeface="Work Sans Light" pitchFamily="2" charset="77"/>
              </a:rPr>
              <a:t>Label</a:t>
            </a:r>
            <a:r>
              <a:rPr lang="es-CO" sz="3600" dirty="0">
                <a:latin typeface="Work Sans Light" pitchFamily="2" charset="77"/>
              </a:rPr>
              <a:t> Text Ver Productos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Agregamos </a:t>
            </a:r>
            <a:r>
              <a:rPr lang="es-CO" sz="3600" dirty="0" err="1">
                <a:latin typeface="Work Sans Light" pitchFamily="2" charset="77"/>
              </a:rPr>
              <a:t>Action</a:t>
            </a:r>
            <a:r>
              <a:rPr lang="es-CO" sz="3600" dirty="0">
                <a:latin typeface="Work Sans Light" pitchFamily="2" charset="77"/>
              </a:rPr>
              <a:t> </a:t>
            </a:r>
            <a:r>
              <a:rPr lang="es-CO" sz="3600" dirty="0" err="1">
                <a:latin typeface="Work Sans Light" pitchFamily="2" charset="77"/>
              </a:rPr>
              <a:t>Navigate</a:t>
            </a:r>
            <a:r>
              <a:rPr lang="es-CO" sz="3600" dirty="0">
                <a:latin typeface="Work Sans Light" pitchFamily="2" charset="77"/>
              </a:rPr>
              <a:t> </a:t>
            </a:r>
            <a:r>
              <a:rPr lang="es-CO" sz="3600" dirty="0" err="1">
                <a:latin typeface="Work Sans Light" pitchFamily="2" charset="77"/>
              </a:rPr>
              <a:t>to</a:t>
            </a:r>
            <a:endParaRPr lang="es-CO" sz="36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600" dirty="0">
                <a:latin typeface="Work Sans Light" pitchFamily="2" charset="77"/>
              </a:rPr>
              <a:t>  Seleccionamos LIstaProductos02</a:t>
            </a:r>
            <a:endParaRPr lang="es-CO" sz="28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D995133-EF76-AA51-7C60-270028B20F5C}"/>
              </a:ext>
            </a:extLst>
          </p:cNvPr>
          <p:cNvSpPr txBox="1"/>
          <p:nvPr/>
        </p:nvSpPr>
        <p:spPr>
          <a:xfrm>
            <a:off x="2738438" y="1547098"/>
            <a:ext cx="6715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Work Sans Light" pitchFamily="2" charset="77"/>
              </a:rPr>
              <a:t>Abrimos Page Home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33718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B3C76-AADA-33AE-2138-927E69F4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8E5DB-89C3-3126-4BD5-4907B1968CA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71600E-0FDF-9E66-8612-9882DA56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569" y="1301666"/>
            <a:ext cx="365760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7579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DE5E-6D79-C54F-0A0E-1FEA9204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EDC55-4DB3-0956-7D94-BFF3EDECBA6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E0F27B-D169-8631-0437-C3719901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6" y="1462088"/>
            <a:ext cx="365760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8C4A37-630B-DF62-6CEB-2C8E9DE2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2087"/>
            <a:ext cx="365760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8555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B85A-647B-7CAA-B552-EF333C5D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86064C1-5132-8D67-5B87-FF8961174A5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919498-29B8-D311-A9D2-564946724054}"/>
              </a:ext>
            </a:extLst>
          </p:cNvPr>
          <p:cNvSpPr txBox="1"/>
          <p:nvPr/>
        </p:nvSpPr>
        <p:spPr>
          <a:xfrm>
            <a:off x="1616248" y="3028890"/>
            <a:ext cx="895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Work Sans Light" pitchFamily="2" charset="0"/>
              </a:rPr>
              <a:t>Muestra las pantallas pero en el Widget List no registra ningún producto</a:t>
            </a:r>
            <a:endParaRPr lang="es-CO" sz="20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C2E58-D3DF-0CFC-ECFC-62BE24EB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6D90C-9F87-5982-E335-05276F04575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BC7141-4846-D45F-6277-42983E52E2C2}"/>
              </a:ext>
            </a:extLst>
          </p:cNvPr>
          <p:cNvSpPr txBox="1"/>
          <p:nvPr/>
        </p:nvSpPr>
        <p:spPr>
          <a:xfrm>
            <a:off x="2228136" y="1482789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Vamos a utilizar el Editor de Query en </a:t>
            </a:r>
            <a:r>
              <a:rPr lang="es-CO" sz="2400" dirty="0" err="1">
                <a:latin typeface="Work Sans Light" pitchFamily="2" charset="77"/>
              </a:rPr>
              <a:t>Flutter</a:t>
            </a:r>
            <a:r>
              <a:rPr lang="es-CO" sz="2400" dirty="0">
                <a:latin typeface="Work Sans Light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59CEE7-EF34-DEF7-5552-C9820EF5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873" y="2754589"/>
            <a:ext cx="2905125" cy="1990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170217-85BA-05E1-7261-6B07B4E4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603" y="2986087"/>
            <a:ext cx="2676525" cy="8858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226A5C-9CC5-F00B-493F-CFEAEF75B149}"/>
              </a:ext>
            </a:extLst>
          </p:cNvPr>
          <p:cNvSpPr txBox="1"/>
          <p:nvPr/>
        </p:nvSpPr>
        <p:spPr>
          <a:xfrm>
            <a:off x="1922402" y="4283649"/>
            <a:ext cx="37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Work Sans Light" pitchFamily="2" charset="77"/>
              </a:rPr>
              <a:t>Icono Backend Query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EFB875-2143-C235-1BAE-A84C61581924}"/>
              </a:ext>
            </a:extLst>
          </p:cNvPr>
          <p:cNvSpPr txBox="1"/>
          <p:nvPr/>
        </p:nvSpPr>
        <p:spPr>
          <a:xfrm>
            <a:off x="7530446" y="4913546"/>
            <a:ext cx="200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Work Sans Light" pitchFamily="2" charset="77"/>
              </a:rPr>
              <a:t>Add Query</a:t>
            </a:r>
          </a:p>
        </p:txBody>
      </p:sp>
    </p:spTree>
    <p:extLst>
      <p:ext uri="{BB962C8B-B14F-4D97-AF65-F5344CB8AC3E}">
        <p14:creationId xmlns:p14="http://schemas.microsoft.com/office/powerpoint/2010/main" val="3519252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EFBC0-D93E-D741-FD40-6864C2334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6CAE8FD-F713-80D6-E25E-ACA8F6B4DAE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6F76B7-E99C-347C-EFCA-8366A94AE322}"/>
              </a:ext>
            </a:extLst>
          </p:cNvPr>
          <p:cNvSpPr txBox="1"/>
          <p:nvPr/>
        </p:nvSpPr>
        <p:spPr>
          <a:xfrm>
            <a:off x="1656323" y="2729632"/>
            <a:ext cx="8879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Work Sans Light" pitchFamily="2" charset="0"/>
              </a:rPr>
              <a:t>Muestra las pantallas pero en el Widget List no registra ningún producto</a:t>
            </a:r>
          </a:p>
          <a:p>
            <a:endParaRPr lang="es-ES" sz="2000" dirty="0">
              <a:latin typeface="Work Sans Light" pitchFamily="2" charset="0"/>
            </a:endParaRPr>
          </a:p>
          <a:p>
            <a:r>
              <a:rPr lang="es-ES" sz="2000" dirty="0">
                <a:latin typeface="Work Sans Light" pitchFamily="2" charset="0"/>
              </a:rPr>
              <a:t>Recordemos que la Tabla en Supabase se creo y esta vacía</a:t>
            </a:r>
            <a:endParaRPr lang="es-CO" sz="20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2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E1372-542E-7C6E-B1D5-A637829E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BFE8CC-BDD4-E18E-2117-0CBED4E0DF91}"/>
              </a:ext>
            </a:extLst>
          </p:cNvPr>
          <p:cNvSpPr txBox="1"/>
          <p:nvPr/>
        </p:nvSpPr>
        <p:spPr>
          <a:xfrm>
            <a:off x="2354451" y="2228671"/>
            <a:ext cx="7483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Poblar la tabla productos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8777A1B-B9BE-75E8-F46D-467695E5C6D5}"/>
              </a:ext>
            </a:extLst>
          </p:cNvPr>
          <p:cNvCxnSpPr>
            <a:cxnSpLocks/>
          </p:cNvCxnSpPr>
          <p:nvPr/>
        </p:nvCxnSpPr>
        <p:spPr>
          <a:xfrm>
            <a:off x="2543695" y="3059668"/>
            <a:ext cx="7099069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21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3460-94B7-F3AA-EC62-9ABD12D80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AF533-016E-2797-3974-15C9F345955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654837-3850-2B6A-BD99-C523A387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421230"/>
            <a:ext cx="6172200" cy="4400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2936499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AF54-D09C-CA05-0E80-57624FE0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FB7FF-82C8-A81F-A3E5-741F67C6B05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C44CDF-C9B0-5C00-14FE-683FE844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96" y="2136238"/>
            <a:ext cx="10074442" cy="187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164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E32C-0E07-5826-54F5-BA6B390AA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2DB9F-A8E9-6A05-15C2-3A875EAA0F1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CEE508-6A13-8D91-2A1C-EB305773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569" y="1301666"/>
            <a:ext cx="365760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66E4-F242-9087-AEBC-5A5F75A6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73575-B157-E9D2-11BC-C7C588B1F95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3C668-988B-C6DA-D437-D473267E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6" y="1462088"/>
            <a:ext cx="3657600" cy="4543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AA40C4-AF70-0EAE-1D23-4B2E3BDA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136" y="1462088"/>
            <a:ext cx="3888706" cy="45434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708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A000-C2B7-B935-74A6-01591743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B4653-ECB5-D97C-2FAD-3BA972ABFF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5455B5-5813-2621-B5B3-CD098DC9918C}"/>
              </a:ext>
            </a:extLst>
          </p:cNvPr>
          <p:cNvSpPr txBox="1"/>
          <p:nvPr/>
        </p:nvSpPr>
        <p:spPr>
          <a:xfrm>
            <a:off x="2832306" y="2274838"/>
            <a:ext cx="7149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Vamos a utilizar Supabase Query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Crear una nueva página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Plantilla de List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List 02 Products</a:t>
            </a:r>
          </a:p>
          <a:p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34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9E19-CE9C-D4C4-5116-F6CA9487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F3060-CC35-4B00-8C65-B863A96157C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1C8449-6830-382F-E632-38401F7A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30375"/>
            <a:ext cx="5029200" cy="21050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3AE3D0-156A-6382-69D2-6C3A8BE923F1}"/>
              </a:ext>
            </a:extLst>
          </p:cNvPr>
          <p:cNvSpPr txBox="1"/>
          <p:nvPr/>
        </p:nvSpPr>
        <p:spPr>
          <a:xfrm>
            <a:off x="3581400" y="15707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s-CO" sz="2800" dirty="0">
                <a:latin typeface="Work Sans Light" pitchFamily="2" charset="77"/>
              </a:rPr>
              <a:t>Crear una nueva página</a:t>
            </a:r>
          </a:p>
        </p:txBody>
      </p:sp>
    </p:spTree>
    <p:extLst>
      <p:ext uri="{BB962C8B-B14F-4D97-AF65-F5344CB8AC3E}">
        <p14:creationId xmlns:p14="http://schemas.microsoft.com/office/powerpoint/2010/main" val="374485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5576-2B27-AEF5-BD8D-826BA4F3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4EA3C-E7AD-8AE1-F60D-2517BECAA67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F9225F-7FAB-43DB-D7EA-B418EF44EE12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Crear plantilla List - Products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CB3430-1F97-BF92-C607-CBD9488C3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1837649"/>
            <a:ext cx="98107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9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C82D1-54B6-1181-0295-50BB7ED2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783BD-E164-CC42-CB74-1B268BC1E02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1C4F71-7968-0CBE-7858-355CF6ADDD5E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Crear plantilla List - Products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59618-0B97-6428-4131-4C92E7B1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2408631"/>
            <a:ext cx="5295898" cy="204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1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731</Words>
  <Application>Microsoft Office PowerPoint</Application>
  <PresentationFormat>Panorámica</PresentationFormat>
  <Paragraphs>217</Paragraphs>
  <Slides>56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Heiver Cuesta Davila</cp:lastModifiedBy>
  <cp:revision>59</cp:revision>
  <dcterms:created xsi:type="dcterms:W3CDTF">2020-10-01T23:51:28Z</dcterms:created>
  <dcterms:modified xsi:type="dcterms:W3CDTF">2025-10-05T18:03:29Z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